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1571" r:id="rId5"/>
    <p:sldId id="1665" r:id="rId6"/>
    <p:sldId id="1671" r:id="rId7"/>
    <p:sldId id="1681" r:id="rId8"/>
    <p:sldId id="1663" r:id="rId9"/>
    <p:sldId id="1662" r:id="rId10"/>
    <p:sldId id="1666" r:id="rId11"/>
    <p:sldId id="1575" r:id="rId12"/>
    <p:sldId id="1683" r:id="rId13"/>
    <p:sldId id="1673" r:id="rId14"/>
    <p:sldId id="1674" r:id="rId15"/>
    <p:sldId id="1669" r:id="rId16"/>
    <p:sldId id="1675" r:id="rId17"/>
    <p:sldId id="1670" r:id="rId18"/>
    <p:sldId id="1677" r:id="rId19"/>
    <p:sldId id="1678" r:id="rId20"/>
    <p:sldId id="1679" r:id="rId21"/>
    <p:sldId id="1680" r:id="rId22"/>
    <p:sldId id="1701" r:id="rId23"/>
    <p:sldId id="1702" r:id="rId24"/>
    <p:sldId id="1684" r:id="rId25"/>
    <p:sldId id="1668" r:id="rId26"/>
    <p:sldId id="1699" r:id="rId27"/>
    <p:sldId id="1700" r:id="rId28"/>
    <p:sldId id="447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1pPr>
    <a:lvl2pPr marL="1714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2pPr>
    <a:lvl3pPr marL="3429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3pPr>
    <a:lvl4pPr marL="5143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4pPr>
    <a:lvl5pPr marL="685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5pPr>
    <a:lvl6pPr marL="857250" algn="l" defTabSz="3429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6pPr>
    <a:lvl7pPr marL="1028700" algn="l" defTabSz="3429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7pPr>
    <a:lvl8pPr marL="1200150" algn="l" defTabSz="3429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8pPr>
    <a:lvl9pPr marL="1371600" algn="l" defTabSz="342900" rtl="0" eaLnBrk="1" latinLnBrk="0" hangingPunct="1">
      <a:defRPr kern="1200">
        <a:solidFill>
          <a:schemeClr val="tx1"/>
        </a:solidFill>
        <a:latin typeface="Arial" panose="02080604020202020204" pitchFamily="34" charset="0"/>
        <a:ea typeface="+mn-ea"/>
        <a:cs typeface="Arial" panose="02080604020202020204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 Xiangyang" initials="X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CF4E3"/>
    <a:srgbClr val="E5E9EC"/>
    <a:srgbClr val="EB641B"/>
    <a:srgbClr val="EB651C"/>
    <a:srgbClr val="3366FF"/>
    <a:srgbClr val="00B050"/>
    <a:srgbClr val="2250A2"/>
    <a:srgbClr val="303030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76362" autoAdjust="0"/>
  </p:normalViewPr>
  <p:slideViewPr>
    <p:cSldViewPr>
      <p:cViewPr varScale="1">
        <p:scale>
          <a:sx n="63" d="100"/>
          <a:sy n="63" d="100"/>
        </p:scale>
        <p:origin x="1666" y="43"/>
      </p:cViewPr>
      <p:guideLst>
        <p:guide orient="horz" pos="2207"/>
        <p:guide pos="3840"/>
      </p:guideLst>
    </p:cSldViewPr>
  </p:slideViewPr>
  <p:outlineViewPr>
    <p:cViewPr>
      <p:scale>
        <a:sx n="33" d="100"/>
        <a:sy n="33" d="100"/>
      </p:scale>
      <p:origin x="0" y="-5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1E356-9D5B-4B74-84E5-CDBD6B09C9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1FBA7-F6F2-4F09-A963-26524D6B4A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45474-B430-1E49-A095-603E9725B1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45474-B430-1E49-A095-603E9725B14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4"/>
            <a:ext cx="9753600" cy="1956197"/>
          </a:xfrm>
          <a:prstGeom prst="rect">
            <a:avLst/>
          </a:prstGeom>
          <a:noFill/>
          <a:ln w="19050" cap="rnd" cmpd="sng" algn="ctr">
            <a:solidFill>
              <a:srgbClr val="EB641B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4"/>
            <a:ext cx="304800" cy="1956197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8"/>
            <a:ext cx="9144000" cy="1514475"/>
          </a:xfrm>
        </p:spPr>
        <p:txBody>
          <a:bodyPr anchor="ctr"/>
          <a:lstStyle>
            <a:lvl1pPr algn="ctr">
              <a:defRPr sz="32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575779"/>
            <a:ext cx="4502562" cy="629565"/>
          </a:xfrm>
          <a:ln w="9525">
            <a:solidFill>
              <a:srgbClr val="EB641B"/>
            </a:solidFill>
          </a:ln>
        </p:spPr>
        <p:txBody>
          <a:bodyPr wrap="square" anchor="ctr"/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pic>
        <p:nvPicPr>
          <p:cNvPr id="13" name="图片 1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372905" y="665099"/>
            <a:ext cx="1630883" cy="71962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946403" y="4800600"/>
            <a:ext cx="6737351" cy="1600200"/>
          </a:xfrm>
        </p:spPr>
        <p:txBody>
          <a:bodyPr/>
          <a:lstStyle>
            <a:lvl1pPr marL="0" indent="0" algn="ctr">
              <a:buNone/>
              <a:defRPr sz="1865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9067" y="2438404"/>
            <a:ext cx="9753600" cy="1956197"/>
          </a:xfrm>
          <a:prstGeom prst="rect">
            <a:avLst/>
          </a:prstGeom>
          <a:noFill/>
          <a:ln w="6350" cap="rnd" cmpd="sng" algn="ctr">
            <a:solidFill>
              <a:srgbClr val="EB641B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2" name="Rectangle 14"/>
          <p:cNvSpPr/>
          <p:nvPr/>
        </p:nvSpPr>
        <p:spPr>
          <a:xfrm>
            <a:off x="999067" y="2438404"/>
            <a:ext cx="304800" cy="1956197"/>
          </a:xfrm>
          <a:prstGeom prst="rect">
            <a:avLst/>
          </a:prstGeom>
          <a:solidFill>
            <a:srgbClr val="EB641B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3" name="Title 7"/>
          <p:cNvSpPr>
            <a:spLocks noGrp="1"/>
          </p:cNvSpPr>
          <p:nvPr>
            <p:ph type="ctrTitle"/>
          </p:nvPr>
        </p:nvSpPr>
        <p:spPr>
          <a:xfrm>
            <a:off x="1418167" y="2676528"/>
            <a:ext cx="9144000" cy="1514475"/>
          </a:xfrm>
        </p:spPr>
        <p:txBody>
          <a:bodyPr anchor="ctr"/>
          <a:lstStyle>
            <a:lvl1pPr algn="ctr">
              <a:defRPr sz="32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990600"/>
            <a:ext cx="10972800" cy="5546678"/>
          </a:xfrm>
        </p:spPr>
        <p:txBody>
          <a:bodyPr/>
          <a:lstStyle>
            <a:lvl1pPr>
              <a:defRPr baseline="0">
                <a:latin typeface="+mn-lt"/>
                <a:ea typeface="华文楷体" panose="02010600040101010101" pitchFamily="2" charset="-122"/>
              </a:defRPr>
            </a:lvl1pPr>
            <a:lvl2pPr>
              <a:defRPr baseline="0">
                <a:latin typeface="+mn-lt"/>
                <a:ea typeface="华文楷体" panose="02010600040101010101" pitchFamily="2" charset="-122"/>
              </a:defRPr>
            </a:lvl2pPr>
            <a:lvl3pPr>
              <a:defRPr baseline="0">
                <a:latin typeface="+mn-lt"/>
                <a:ea typeface="华文楷体" panose="02010600040101010101" pitchFamily="2" charset="-122"/>
              </a:defRPr>
            </a:lvl3pPr>
            <a:lvl4pPr>
              <a:defRPr baseline="0">
                <a:latin typeface="+mn-lt"/>
                <a:ea typeface="华文楷体" panose="02010600040101010101" pitchFamily="2" charset="-122"/>
              </a:defRPr>
            </a:lvl4pPr>
            <a:lvl5pPr>
              <a:defRPr baseline="0">
                <a:latin typeface="+mn-lt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-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990600"/>
            <a:ext cx="10972800" cy="5091752"/>
          </a:xfrm>
        </p:spPr>
        <p:txBody>
          <a:bodyPr/>
          <a:lstStyle>
            <a:lvl1pPr>
              <a:defRPr baseline="0">
                <a:latin typeface="+mn-lt"/>
                <a:ea typeface="华文楷体" panose="02010600040101010101" pitchFamily="2" charset="-122"/>
              </a:defRPr>
            </a:lvl1pPr>
            <a:lvl2pPr>
              <a:defRPr baseline="0">
                <a:latin typeface="+mn-lt"/>
                <a:ea typeface="华文楷体" panose="02010600040101010101" pitchFamily="2" charset="-122"/>
              </a:defRPr>
            </a:lvl2pPr>
            <a:lvl3pPr>
              <a:defRPr baseline="0">
                <a:latin typeface="+mn-lt"/>
                <a:ea typeface="华文楷体" panose="02010600040101010101" pitchFamily="2" charset="-122"/>
              </a:defRPr>
            </a:lvl3pPr>
            <a:lvl4pPr>
              <a:defRPr baseline="0">
                <a:latin typeface="+mn-lt"/>
                <a:ea typeface="华文楷体" panose="02010600040101010101" pitchFamily="2" charset="-122"/>
              </a:defRPr>
            </a:lvl4pPr>
            <a:lvl5pPr>
              <a:defRPr baseline="0">
                <a:latin typeface="+mn-lt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2" y="6200633"/>
            <a:ext cx="10896591" cy="369630"/>
          </a:xfrm>
        </p:spPr>
        <p:txBody>
          <a:bodyPr anchor="ctr"/>
          <a:lstStyle>
            <a:lvl1pPr marL="0" indent="0">
              <a:buNone/>
              <a:defRPr sz="1400" i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altLang="zh-CN" dirty="0"/>
              <a:t>Click to edit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-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277188" y="229440"/>
            <a:ext cx="10914823" cy="466063"/>
          </a:xfrm>
          <a:prstGeom prst="rect">
            <a:avLst/>
          </a:prstGeom>
        </p:spPr>
        <p:txBody>
          <a:bodyPr vert="horz" lIns="91334" tIns="45666" rIns="91334" bIns="45666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6BFC-2A1B-4612-A49A-7EA37C3284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0C8A0-7216-4533-B390-5BB94554BC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1"/>
            <a:ext cx="9906000" cy="68579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973821"/>
            <a:ext cx="10972800" cy="55524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9144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2600">
              <a:solidFill>
                <a:srgbClr val="000000"/>
              </a:solidFill>
            </a:endParaRPr>
          </a:p>
        </p:txBody>
      </p:sp>
      <p:pic>
        <p:nvPicPr>
          <p:cNvPr id="11" name="图片 3"/>
          <p:cNvPicPr>
            <a:picLocks noChangeAspect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0896600" y="178374"/>
            <a:ext cx="609600" cy="593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traight Connector 27"/>
          <p:cNvSpPr>
            <a:spLocks noChangeShapeType="1"/>
          </p:cNvSpPr>
          <p:nvPr/>
        </p:nvSpPr>
        <p:spPr bwMode="auto">
          <a:xfrm>
            <a:off x="609600" y="6602508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120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1119102" y="6591391"/>
            <a:ext cx="429855" cy="18466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defRPr/>
            </a:pPr>
            <a:fld id="{7A0AC270-0923-4589-A51D-6091E7C5371F}" type="slidenum">
              <a:rPr lang="zh-CN" altLang="en-US" sz="1200" kern="1200" smtClean="0">
                <a:solidFill>
                  <a:srgbClr val="000000"/>
                </a:solidFill>
                <a:latin typeface="Cambria" panose="02040503050406030204" pitchFamily="18" charset="0"/>
                <a:ea typeface="+mn-ea"/>
                <a:cs typeface="Arial" panose="02080604020202020204" pitchFamily="34" charset="0"/>
              </a:rPr>
            </a:fld>
            <a:endParaRPr lang="en-US" altLang="zh-CN" sz="1200" kern="12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80604020202020204" pitchFamily="34" charset="0"/>
            </a:endParaRPr>
          </a:p>
        </p:txBody>
      </p:sp>
      <p:sp>
        <p:nvSpPr>
          <p:cNvPr id="10" name="Straight Connector 28"/>
          <p:cNvSpPr>
            <a:spLocks noChangeShapeType="1"/>
          </p:cNvSpPr>
          <p:nvPr userDrawn="1"/>
        </p:nvSpPr>
        <p:spPr bwMode="auto">
          <a:xfrm>
            <a:off x="609600" y="9144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</a:ln>
        </p:spPr>
        <p:txBody>
          <a:bodyPr/>
          <a:lstStyle/>
          <a:p>
            <a:endParaRPr lang="zh-CN" altLang="en-US" sz="2600">
              <a:solidFill>
                <a:srgbClr val="303030"/>
              </a:solidFill>
            </a:endParaRPr>
          </a:p>
        </p:txBody>
      </p:sp>
      <p:sp>
        <p:nvSpPr>
          <p:cNvPr id="13" name="Footer Placeholder 2"/>
          <p:cNvSpPr txBox="1"/>
          <p:nvPr userDrawn="1"/>
        </p:nvSpPr>
        <p:spPr>
          <a:xfrm>
            <a:off x="3042776" y="6616939"/>
            <a:ext cx="5588000" cy="184666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8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1200" dirty="0">
                <a:solidFill>
                  <a:srgbClr val="494949"/>
                </a:solidFill>
                <a:latin typeface="+mn-ea"/>
                <a:ea typeface="+mn-ea"/>
              </a:rPr>
              <a:t>认知智能算法研发进展</a:t>
            </a:r>
            <a:endParaRPr lang="zh-CN" altLang="zh-CN" sz="1200" dirty="0">
              <a:solidFill>
                <a:srgbClr val="494949"/>
              </a:solidFill>
              <a:latin typeface="+mn-ea"/>
              <a:ea typeface="+mn-ea"/>
            </a:endParaRPr>
          </a:p>
        </p:txBody>
      </p:sp>
      <p:sp>
        <p:nvSpPr>
          <p:cNvPr id="14" name="Rectangle 16"/>
          <p:cNvSpPr/>
          <p:nvPr userDrawn="1"/>
        </p:nvSpPr>
        <p:spPr>
          <a:xfrm>
            <a:off x="629791" y="6616939"/>
            <a:ext cx="1840825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1200" kern="1200" dirty="0">
                <a:solidFill>
                  <a:srgbClr val="494949"/>
                </a:solidFill>
                <a:latin typeface="+mn-ea"/>
                <a:ea typeface="+mn-ea"/>
                <a:cs typeface="Arial" panose="02080604020202020204" pitchFamily="34" charset="0"/>
              </a:rPr>
              <a:t>算法团队</a:t>
            </a:r>
            <a:r>
              <a:rPr lang="en-US" altLang="zh-CN" sz="1200" kern="1200" dirty="0">
                <a:solidFill>
                  <a:srgbClr val="494949"/>
                </a:solidFill>
                <a:latin typeface="+mn-ea"/>
                <a:ea typeface="+mn-ea"/>
                <a:cs typeface="Arial" panose="02080604020202020204" pitchFamily="34" charset="0"/>
              </a:rPr>
              <a:t>@</a:t>
            </a:r>
            <a:r>
              <a:rPr lang="zh-CN" altLang="en-US" sz="1200" kern="1200" dirty="0">
                <a:solidFill>
                  <a:srgbClr val="494949"/>
                </a:solidFill>
                <a:latin typeface="+mn-ea"/>
                <a:ea typeface="+mn-ea"/>
                <a:cs typeface="Arial" panose="02080604020202020204" pitchFamily="34" charset="0"/>
              </a:rPr>
              <a:t> </a:t>
            </a:r>
            <a:r>
              <a:rPr lang="en-US" altLang="zh-CN" sz="1200" kern="1200" dirty="0">
                <a:solidFill>
                  <a:srgbClr val="494949"/>
                </a:solidFill>
                <a:latin typeface="+mn-ea"/>
                <a:ea typeface="+mn-ea"/>
                <a:cs typeface="Arial" panose="02080604020202020204" pitchFamily="34" charset="0"/>
              </a:rPr>
              <a:t>FDU</a:t>
            </a:r>
            <a:r>
              <a:rPr lang="zh-CN" altLang="en-US" sz="1200" kern="1200" dirty="0">
                <a:solidFill>
                  <a:srgbClr val="494949"/>
                </a:solidFill>
                <a:latin typeface="+mn-ea"/>
                <a:ea typeface="+mn-ea"/>
                <a:cs typeface="Arial" panose="02080604020202020204" pitchFamily="34" charset="0"/>
              </a:rPr>
              <a:t> </a:t>
            </a:r>
            <a:r>
              <a:rPr lang="en-US" altLang="zh-CN" sz="1200" kern="1200" dirty="0">
                <a:solidFill>
                  <a:srgbClr val="494949"/>
                </a:solidFill>
                <a:latin typeface="+mn-ea"/>
                <a:ea typeface="+mn-ea"/>
                <a:cs typeface="Arial" panose="02080604020202020204" pitchFamily="34" charset="0"/>
              </a:rPr>
              <a:t>&amp;</a:t>
            </a:r>
            <a:r>
              <a:rPr lang="zh-CN" altLang="en-US" sz="1200" kern="1200" dirty="0">
                <a:solidFill>
                  <a:srgbClr val="494949"/>
                </a:solidFill>
                <a:latin typeface="+mn-ea"/>
                <a:ea typeface="+mn-ea"/>
                <a:cs typeface="Arial" panose="02080604020202020204" pitchFamily="34" charset="0"/>
              </a:rPr>
              <a:t> </a:t>
            </a:r>
            <a:r>
              <a:rPr lang="en-US" altLang="zh-CN" sz="1200" kern="1200" dirty="0">
                <a:solidFill>
                  <a:srgbClr val="494949"/>
                </a:solidFill>
                <a:latin typeface="+mn-ea"/>
                <a:ea typeface="+mn-ea"/>
                <a:cs typeface="Arial" panose="02080604020202020204" pitchFamily="34" charset="0"/>
              </a:rPr>
              <a:t>UNIDT</a:t>
            </a:r>
            <a:endParaRPr lang="zh-CN" altLang="zh-CN" sz="1200" kern="1200" dirty="0">
              <a:solidFill>
                <a:srgbClr val="494949"/>
              </a:solidFill>
              <a:latin typeface="+mn-ea"/>
              <a:ea typeface="+mn-ea"/>
              <a:cs typeface="Arial" panose="0208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 kern="1200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470" indent="-204470" algn="l" rtl="0" eaLnBrk="1" fontAlgn="base" hangingPunct="1">
        <a:spcBef>
          <a:spcPts val="450"/>
        </a:spcBef>
        <a:spcAft>
          <a:spcPts val="60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410845" indent="-204470" algn="l" rtl="0" eaLnBrk="1" fontAlgn="base" hangingPunct="1">
        <a:spcBef>
          <a:spcPts val="375"/>
        </a:spcBef>
        <a:spcAft>
          <a:spcPts val="60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135" kern="1200" baseline="0">
          <a:solidFill>
            <a:srgbClr val="000000"/>
          </a:solidFill>
          <a:latin typeface="+mn-lt"/>
          <a:ea typeface="+mn-ea"/>
          <a:cs typeface="+mn-cs"/>
        </a:defRPr>
      </a:lvl2pPr>
      <a:lvl3pPr marL="616585" indent="-171450" algn="l" rtl="0" eaLnBrk="1" fontAlgn="base" hangingPunct="1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1600" kern="1200" baseline="0">
          <a:solidFill>
            <a:srgbClr val="000000"/>
          </a:solidFill>
          <a:latin typeface="+mn-lt"/>
          <a:ea typeface="+mn-ea"/>
          <a:cs typeface="+mn-cs"/>
        </a:defRPr>
      </a:lvl3pPr>
      <a:lvl4pPr marL="822960" indent="-171450" algn="l" rtl="0" eaLnBrk="1" fontAlgn="base" hangingPunct="1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1" fontAlgn="base" hangingPunct="1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 panose="05040102010807070707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 panose="05040102010807070707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 panose="05040102010807070707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emf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1524000" y="2647953"/>
            <a:ext cx="9144000" cy="1514475"/>
          </a:xfrm>
        </p:spPr>
        <p:txBody>
          <a:bodyPr/>
          <a:lstStyle/>
          <a:p>
            <a:r>
              <a:rPr lang="zh-CN" altLang="en-US" sz="3600" b="1" dirty="0"/>
              <a:t>基于单个神经元分布建模的不确定性分析</a:t>
            </a:r>
            <a:endParaRPr lang="zh-CN" altLang="en-US" sz="36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师清</a:t>
            </a:r>
            <a:endParaRPr lang="en-US" altLang="zh-CN" dirty="0"/>
          </a:p>
          <a:p>
            <a:r>
              <a:rPr lang="en-US" altLang="zh-CN" dirty="0"/>
              <a:t>2023.8.27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219200"/>
            <a:ext cx="6096000" cy="3384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zh-CN" dirty="0"/>
              <a:t>实验设置</a:t>
            </a:r>
            <a:endParaRPr lang="zh-CN" dirty="0"/>
          </a:p>
          <a:p>
            <a:pPr marL="285750" indent="-285750" algn="just">
              <a:buFont typeface="Wingdings" panose="05000000000000000000" charset="0"/>
              <a:buChar char="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r>
              <a:rPr lang="en-US" altLang="zh-CN" sz="1400" dirty="0"/>
              <a:t>vgg19</a:t>
            </a:r>
            <a:r>
              <a:rPr lang="zh-CN" altLang="en-US" sz="1400" dirty="0"/>
              <a:t>模型</a:t>
            </a:r>
            <a:r>
              <a:rPr lang="en-US" altLang="zh-CN" sz="1400" dirty="0"/>
              <a:t>, </a:t>
            </a:r>
            <a:r>
              <a:rPr lang="zh-CN" altLang="en-US" sz="1400" dirty="0"/>
              <a:t>观察['features.0', 'features.23', 'features.49']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r>
              <a:rPr lang="en-US" altLang="zh-CN" sz="1400" dirty="0"/>
              <a:t>cifar10数据集由6万张32*32的彩色图片组成，一共有10个类别。每个类别6000张图片。其中有5万张训练图片及1万张测试图片# 数据集由6万张32*32的彩色图片组成，一共有10个类别。每个类别6000张图片。其中有5万张训练图片及1万张测试图片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r>
              <a:rPr lang="en-US" altLang="zh-CN" sz="1400" dirty="0"/>
              <a:t>fer2013数据集由35886张人脸不同表情图片组成，其中训练集28708张，验证集和测试集各3589张,每张图片的大小是48*48像素大小,train数据集表情分为7种：0 anger 3995； 1 disgust 436； 2 fear 4097； 3 happy 7215；4 normal 4965； 5 sad 4830；6 surprise 3171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r>
              <a:rPr lang="zh-CN" altLang="en-US" sz="1400" dirty="0"/>
              <a:t>攻击算法</a:t>
            </a:r>
            <a:r>
              <a:rPr lang="en-US" altLang="zh-CN" sz="1400" dirty="0"/>
              <a:t>: fast gradient sign method(FGSM)</a:t>
            </a:r>
            <a:endParaRPr lang="en-US" altLang="zh-CN" sz="1400" dirty="0"/>
          </a:p>
        </p:txBody>
      </p:sp>
      <p:sp>
        <p:nvSpPr>
          <p:cNvPr id="18" name="椭圆形标注 17"/>
          <p:cNvSpPr/>
          <p:nvPr/>
        </p:nvSpPr>
        <p:spPr>
          <a:xfrm>
            <a:off x="79248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0" name="动作按钮: 帮助 19"/>
          <p:cNvSpPr/>
          <p:nvPr/>
        </p:nvSpPr>
        <p:spPr>
          <a:xfrm>
            <a:off x="7620000" y="3375660"/>
            <a:ext cx="1043940" cy="1043940"/>
          </a:xfrm>
          <a:prstGeom prst="actionButtonHelp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1" name="圆角矩形标注 20"/>
          <p:cNvSpPr/>
          <p:nvPr/>
        </p:nvSpPr>
        <p:spPr>
          <a:xfrm>
            <a:off x="2895600" y="2590800"/>
            <a:ext cx="5867400" cy="1143000"/>
          </a:xfrm>
          <a:prstGeom prst="wedgeRoundRect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0" y="2469515"/>
            <a:ext cx="4820285" cy="1918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066800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en-US" altLang="zh-CN" dirty="0"/>
              <a:t> vgg19+fer2013</a:t>
            </a:r>
            <a:r>
              <a:rPr lang="zh-CN" dirty="0"/>
              <a:t>预测正确和预测错误的样本</a:t>
            </a:r>
            <a:endParaRPr lang="zh-CN" dirty="0"/>
          </a:p>
        </p:txBody>
      </p:sp>
      <p:sp>
        <p:nvSpPr>
          <p:cNvPr id="18" name="椭圆形标注 17"/>
          <p:cNvSpPr/>
          <p:nvPr/>
        </p:nvSpPr>
        <p:spPr>
          <a:xfrm>
            <a:off x="79248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0" name="动作按钮: 帮助 19"/>
          <p:cNvSpPr/>
          <p:nvPr/>
        </p:nvSpPr>
        <p:spPr>
          <a:xfrm>
            <a:off x="7620000" y="3375660"/>
            <a:ext cx="1043940" cy="1043940"/>
          </a:xfrm>
          <a:prstGeom prst="actionButtonHelp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1" name="圆角矩形标注 20"/>
          <p:cNvSpPr/>
          <p:nvPr/>
        </p:nvSpPr>
        <p:spPr>
          <a:xfrm>
            <a:off x="2895600" y="2590800"/>
            <a:ext cx="5867400" cy="1143000"/>
          </a:xfrm>
          <a:prstGeom prst="wedgeRoundRect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4" name="TextBox 39"/>
          <p:cNvSpPr txBox="1"/>
          <p:nvPr/>
        </p:nvSpPr>
        <p:spPr>
          <a:xfrm>
            <a:off x="7086600" y="1676400"/>
            <a:ext cx="352107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正确分类的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normal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样本</a:t>
            </a:r>
            <a:endParaRPr lang="zh-CN" altLang="en-US" sz="1600" kern="100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2" name="TextBox 39"/>
          <p:cNvSpPr txBox="1"/>
          <p:nvPr/>
        </p:nvSpPr>
        <p:spPr>
          <a:xfrm>
            <a:off x="1600200" y="1755775"/>
            <a:ext cx="352107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错误分类的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normal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样本</a:t>
            </a:r>
            <a:endParaRPr lang="zh-CN" altLang="en-US" sz="1600" kern="100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3" name="图片 12" descr="sample1_predicte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0" y="2209800"/>
            <a:ext cx="3036570" cy="4048760"/>
          </a:xfrm>
          <a:prstGeom prst="rect">
            <a:avLst/>
          </a:prstGeom>
        </p:spPr>
      </p:pic>
      <p:pic>
        <p:nvPicPr>
          <p:cNvPr id="14" name="图片 13" descr="sample2_predicted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86000"/>
            <a:ext cx="2912745" cy="3884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066800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en-US" altLang="zh-CN" dirty="0"/>
              <a:t> vgg19+fer2013</a:t>
            </a:r>
            <a:r>
              <a:rPr lang="zh-CN" dirty="0"/>
              <a:t>预测正确和预测错误的样本</a:t>
            </a:r>
            <a:endParaRPr lang="zh-CN" dirty="0"/>
          </a:p>
        </p:txBody>
      </p:sp>
      <p:sp>
        <p:nvSpPr>
          <p:cNvPr id="18" name="椭圆形标注 17"/>
          <p:cNvSpPr/>
          <p:nvPr/>
        </p:nvSpPr>
        <p:spPr>
          <a:xfrm>
            <a:off x="79248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0" name="动作按钮: 帮助 19"/>
          <p:cNvSpPr/>
          <p:nvPr/>
        </p:nvSpPr>
        <p:spPr>
          <a:xfrm>
            <a:off x="7620000" y="3375660"/>
            <a:ext cx="1043940" cy="1043940"/>
          </a:xfrm>
          <a:prstGeom prst="actionButtonHelp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1" name="圆角矩形标注 20"/>
          <p:cNvSpPr/>
          <p:nvPr/>
        </p:nvSpPr>
        <p:spPr>
          <a:xfrm>
            <a:off x="2895600" y="2590800"/>
            <a:ext cx="5867400" cy="1143000"/>
          </a:xfrm>
          <a:prstGeom prst="wedgeRoundRect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5" name="TextBox 39"/>
          <p:cNvSpPr txBox="1"/>
          <p:nvPr/>
        </p:nvSpPr>
        <p:spPr>
          <a:xfrm>
            <a:off x="6887845" y="1483995"/>
            <a:ext cx="359791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正确分类的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normal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样本</a:t>
            </a:r>
            <a:endParaRPr lang="zh-CN" altLang="en-US" sz="1600" kern="100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3" name="TextBox 39"/>
          <p:cNvSpPr txBox="1"/>
          <p:nvPr/>
        </p:nvSpPr>
        <p:spPr>
          <a:xfrm>
            <a:off x="1219093" y="1676356"/>
            <a:ext cx="3594138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错误分类的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normal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样本</a:t>
            </a:r>
            <a:endParaRPr lang="zh-CN" altLang="en-US" sz="1600" kern="100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14" name="图片 13" descr="k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2209800"/>
            <a:ext cx="3049905" cy="4067175"/>
          </a:xfrm>
          <a:prstGeom prst="rect">
            <a:avLst/>
          </a:prstGeom>
        </p:spPr>
      </p:pic>
      <p:pic>
        <p:nvPicPr>
          <p:cNvPr id="15" name="图片 14" descr="sample0_predicted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057400"/>
            <a:ext cx="3220720" cy="4295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400" y="1073150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zh-CN" dirty="0"/>
              <a:t>对抗</a:t>
            </a:r>
            <a:r>
              <a:rPr lang="zh-CN" dirty="0"/>
              <a:t>样本</a:t>
            </a:r>
            <a:endParaRPr lang="zh-CN" dirty="0"/>
          </a:p>
        </p:txBody>
      </p:sp>
      <p:sp>
        <p:nvSpPr>
          <p:cNvPr id="40" name="TextBox 39"/>
          <p:cNvSpPr txBox="1"/>
          <p:nvPr/>
        </p:nvSpPr>
        <p:spPr>
          <a:xfrm>
            <a:off x="685543" y="1441763"/>
            <a:ext cx="6831572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 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左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org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，右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adv </a:t>
            </a:r>
            <a:endParaRPr lang="zh-CN" altLang="en-US" sz="16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4" name="图片 3" descr="k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981200"/>
            <a:ext cx="3064510" cy="4086225"/>
          </a:xfrm>
          <a:prstGeom prst="rect">
            <a:avLst/>
          </a:prstGeom>
        </p:spPr>
      </p:pic>
      <p:pic>
        <p:nvPicPr>
          <p:cNvPr id="5" name="图片 4" descr="sample1_predicted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901825"/>
            <a:ext cx="3176905" cy="4236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0600" y="1298575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zh-CN" dirty="0"/>
              <a:t>对抗</a:t>
            </a:r>
            <a:r>
              <a:rPr lang="zh-CN" dirty="0"/>
              <a:t>样本</a:t>
            </a:r>
            <a:endParaRPr lang="zh-CN" dirty="0"/>
          </a:p>
        </p:txBody>
      </p:sp>
      <p:sp>
        <p:nvSpPr>
          <p:cNvPr id="4" name="TextBox 39"/>
          <p:cNvSpPr txBox="1"/>
          <p:nvPr/>
        </p:nvSpPr>
        <p:spPr>
          <a:xfrm>
            <a:off x="1590418" y="1947215"/>
            <a:ext cx="683157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左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org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，右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adv </a:t>
            </a:r>
            <a:endParaRPr lang="zh-CN" altLang="en-US" sz="16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325" y="2362138"/>
            <a:ext cx="2842790" cy="37903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692" y="2362263"/>
            <a:ext cx="2842790" cy="3790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0600" y="1298575"/>
            <a:ext cx="1041336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altLang="zh-CN" dirty="0"/>
              <a:t>ood</a:t>
            </a:r>
            <a:r>
              <a:rPr lang="zh-CN" altLang="en-US" dirty="0"/>
              <a:t>样本（使用</a:t>
            </a:r>
            <a:r>
              <a:rPr lang="en-US" altLang="zh-CN" dirty="0"/>
              <a:t>SVNH</a:t>
            </a:r>
            <a:r>
              <a:rPr lang="zh-CN" altLang="en-US" dirty="0"/>
              <a:t>数据集，这是一个谷歌街景门牌号码数据集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943" y="2514339"/>
            <a:ext cx="2984366" cy="397915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2592070"/>
            <a:ext cx="2734945" cy="364680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915" y="2581275"/>
            <a:ext cx="2863215" cy="3818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066800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en-US" altLang="zh-CN" dirty="0"/>
              <a:t> vgg19+cifar10</a:t>
            </a:r>
            <a:r>
              <a:rPr lang="zh-CN" dirty="0"/>
              <a:t>预测正确和预测错误的样本</a:t>
            </a:r>
            <a:endParaRPr lang="zh-CN" dirty="0"/>
          </a:p>
        </p:txBody>
      </p:sp>
      <p:sp>
        <p:nvSpPr>
          <p:cNvPr id="18" name="椭圆形标注 17"/>
          <p:cNvSpPr/>
          <p:nvPr/>
        </p:nvSpPr>
        <p:spPr>
          <a:xfrm>
            <a:off x="79248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0" name="动作按钮: 帮助 19"/>
          <p:cNvSpPr/>
          <p:nvPr/>
        </p:nvSpPr>
        <p:spPr>
          <a:xfrm>
            <a:off x="7620000" y="3375660"/>
            <a:ext cx="1043940" cy="1043940"/>
          </a:xfrm>
          <a:prstGeom prst="actionButtonHelp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1" name="圆角矩形标注 20"/>
          <p:cNvSpPr/>
          <p:nvPr/>
        </p:nvSpPr>
        <p:spPr>
          <a:xfrm>
            <a:off x="2895600" y="2590800"/>
            <a:ext cx="5867400" cy="1143000"/>
          </a:xfrm>
          <a:prstGeom prst="wedgeRoundRect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4" name="TextBox 39"/>
          <p:cNvSpPr txBox="1"/>
          <p:nvPr/>
        </p:nvSpPr>
        <p:spPr>
          <a:xfrm>
            <a:off x="7086600" y="1457325"/>
            <a:ext cx="37592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200" kern="100" dirty="0">
                <a:latin typeface="Times New Roman" panose="02020603050405020304" pitchFamily="18" charset="0"/>
                <a:ea typeface="宋体" pitchFamily="2" charset="-122"/>
              </a:rPr>
              <a:t>正确分类的</a:t>
            </a:r>
            <a:r>
              <a:rPr lang="en-US" altLang="zh-CN" sz="1200" kern="100" dirty="0">
                <a:latin typeface="Times New Roman" panose="02020603050405020304" pitchFamily="18" charset="0"/>
                <a:ea typeface="宋体" pitchFamily="2" charset="-122"/>
              </a:rPr>
              <a:t>normal</a:t>
            </a:r>
            <a:r>
              <a:rPr lang="zh-CN" altLang="en-US" sz="1200" kern="100" dirty="0">
                <a:latin typeface="Times New Roman" panose="02020603050405020304" pitchFamily="18" charset="0"/>
                <a:ea typeface="宋体" pitchFamily="2" charset="-122"/>
              </a:rPr>
              <a:t>样本</a:t>
            </a:r>
            <a:endParaRPr lang="zh-CN" altLang="en-US" sz="1200" kern="100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1981200"/>
            <a:ext cx="3282315" cy="43770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057400"/>
            <a:ext cx="3265805" cy="43548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8800" y="1663700"/>
            <a:ext cx="1249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错误分类的样本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066800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en-US" altLang="zh-CN" dirty="0"/>
              <a:t> vgg19+cifar10</a:t>
            </a:r>
            <a:r>
              <a:rPr lang="zh-CN" dirty="0"/>
              <a:t>预测正确和预测错误的样本</a:t>
            </a:r>
            <a:endParaRPr lang="zh-CN" dirty="0"/>
          </a:p>
        </p:txBody>
      </p:sp>
      <p:sp>
        <p:nvSpPr>
          <p:cNvPr id="18" name="椭圆形标注 17"/>
          <p:cNvSpPr/>
          <p:nvPr/>
        </p:nvSpPr>
        <p:spPr>
          <a:xfrm>
            <a:off x="79248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0" name="动作按钮: 帮助 19"/>
          <p:cNvSpPr/>
          <p:nvPr/>
        </p:nvSpPr>
        <p:spPr>
          <a:xfrm>
            <a:off x="7620000" y="3375660"/>
            <a:ext cx="1043940" cy="1043940"/>
          </a:xfrm>
          <a:prstGeom prst="actionButtonHelp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1" name="圆角矩形标注 20"/>
          <p:cNvSpPr/>
          <p:nvPr/>
        </p:nvSpPr>
        <p:spPr>
          <a:xfrm>
            <a:off x="2895600" y="2590800"/>
            <a:ext cx="5867400" cy="1143000"/>
          </a:xfrm>
          <a:prstGeom prst="wedgeRoundRect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4" name="TextBox 39"/>
          <p:cNvSpPr txBox="1"/>
          <p:nvPr/>
        </p:nvSpPr>
        <p:spPr>
          <a:xfrm>
            <a:off x="6553200" y="1553845"/>
            <a:ext cx="375920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正确分类的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normal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样本</a:t>
            </a:r>
            <a:endParaRPr lang="zh-CN" altLang="en-US" sz="1600" kern="100" dirty="0">
              <a:solidFill>
                <a:srgbClr val="C0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8800" y="166370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错误分类的样本</a:t>
            </a:r>
            <a:endParaRPr lang="zh-CN" altLang="en-US"/>
          </a:p>
        </p:txBody>
      </p:sp>
      <p:pic>
        <p:nvPicPr>
          <p:cNvPr id="3" name="图片 2" descr="sample1_predicte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0" y="2133600"/>
            <a:ext cx="3397250" cy="4330065"/>
          </a:xfrm>
          <a:prstGeom prst="rect">
            <a:avLst/>
          </a:prstGeom>
        </p:spPr>
      </p:pic>
      <p:pic>
        <p:nvPicPr>
          <p:cNvPr id="4" name="图片 3" descr="sample1_predicted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0" y="2070735"/>
            <a:ext cx="3150870" cy="4385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0600" y="1298575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zh-CN" dirty="0"/>
              <a:t>对抗</a:t>
            </a:r>
            <a:r>
              <a:rPr lang="zh-CN" dirty="0"/>
              <a:t>样本</a:t>
            </a:r>
            <a:endParaRPr lang="zh-CN" dirty="0"/>
          </a:p>
        </p:txBody>
      </p:sp>
      <p:sp>
        <p:nvSpPr>
          <p:cNvPr id="40" name="TextBox 39"/>
          <p:cNvSpPr txBox="1"/>
          <p:nvPr/>
        </p:nvSpPr>
        <p:spPr>
          <a:xfrm>
            <a:off x="1066543" y="1676713"/>
            <a:ext cx="6831572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 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左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org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，右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adv </a:t>
            </a:r>
            <a:endParaRPr lang="zh-CN" altLang="en-US" sz="16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4" name="图片 3" descr="sample1_predicte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231390"/>
            <a:ext cx="3153410" cy="4204335"/>
          </a:xfrm>
          <a:prstGeom prst="rect">
            <a:avLst/>
          </a:prstGeom>
        </p:spPr>
      </p:pic>
      <p:pic>
        <p:nvPicPr>
          <p:cNvPr id="5" name="图片 4" descr="sample1_predicte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31390"/>
            <a:ext cx="3138805" cy="4185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" y="990600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zh-CN" dirty="0"/>
              <a:t>对抗</a:t>
            </a:r>
            <a:r>
              <a:rPr lang="zh-CN" dirty="0"/>
              <a:t>样本</a:t>
            </a:r>
            <a:endParaRPr lang="zh-CN" dirty="0"/>
          </a:p>
        </p:txBody>
      </p:sp>
      <p:sp>
        <p:nvSpPr>
          <p:cNvPr id="40" name="TextBox 39"/>
          <p:cNvSpPr txBox="1"/>
          <p:nvPr/>
        </p:nvSpPr>
        <p:spPr>
          <a:xfrm>
            <a:off x="685800" y="1371600"/>
            <a:ext cx="201168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 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左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org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</a:rPr>
              <a:t>，右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adv </a:t>
            </a:r>
            <a:endParaRPr lang="zh-CN" altLang="en-US" sz="16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3" name="图片 2" descr="sample1_predicted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905000"/>
            <a:ext cx="3393440" cy="4524375"/>
          </a:xfrm>
          <a:prstGeom prst="rect">
            <a:avLst/>
          </a:prstGeom>
        </p:spPr>
      </p:pic>
      <p:pic>
        <p:nvPicPr>
          <p:cNvPr id="6" name="图片 5" descr="sample1_predicte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905000"/>
            <a:ext cx="3418205" cy="4557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介绍</a:t>
            </a:r>
            <a:endParaRPr lang="zh-CN" alt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" y="1524000"/>
            <a:ext cx="841502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dirty="0"/>
              <a:t>什么是不确定性</a:t>
            </a:r>
            <a:r>
              <a:rPr lang="en-US" altLang="zh-CN" dirty="0"/>
              <a:t>:不确定性度量的是一个随机变量的离散程度（dispersion）</a:t>
            </a:r>
            <a:endParaRPr lang="en-US" altLang="zh-CN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dirty="0"/>
              <a:t>不确定性的应用：医疗辅助诊断，自动驾驶，主动学习。。。</a:t>
            </a:r>
            <a:endParaRPr lang="zh-CN" altLang="en-US" dirty="0"/>
          </a:p>
          <a:p>
            <a:pPr marL="0" indent="0" algn="just">
              <a:buNone/>
            </a:pP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3352800"/>
            <a:ext cx="5629275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" y="990600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en-US" altLang="zh-CN" dirty="0"/>
              <a:t>ood</a:t>
            </a:r>
            <a:r>
              <a:rPr lang="zh-CN" dirty="0"/>
              <a:t>样本</a:t>
            </a:r>
            <a:endParaRPr lang="zh-CN" dirty="0"/>
          </a:p>
        </p:txBody>
      </p:sp>
      <p:sp>
        <p:nvSpPr>
          <p:cNvPr id="40" name="TextBox 39"/>
          <p:cNvSpPr txBox="1"/>
          <p:nvPr/>
        </p:nvSpPr>
        <p:spPr>
          <a:xfrm>
            <a:off x="685800" y="1371600"/>
            <a:ext cx="201168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sz="1600" kern="100" dirty="0">
                <a:latin typeface="Times New Roman" panose="02020603050405020304" pitchFamily="18" charset="0"/>
                <a:ea typeface="宋体" pitchFamily="2" charset="-122"/>
              </a:rPr>
              <a:t>SVNH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 </a:t>
            </a:r>
            <a:endParaRPr lang="zh-CN" altLang="en-US" sz="16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4" name="图片 3" descr="sample0_predicte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72640"/>
            <a:ext cx="3700145" cy="4389755"/>
          </a:xfrm>
          <a:prstGeom prst="rect">
            <a:avLst/>
          </a:prstGeom>
        </p:spPr>
      </p:pic>
      <p:pic>
        <p:nvPicPr>
          <p:cNvPr id="5" name="图片 4" descr="sample0_predicte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847215"/>
            <a:ext cx="3482340" cy="4557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" y="990600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en-US" altLang="zh-CN" dirty="0"/>
              <a:t>ood</a:t>
            </a:r>
            <a:r>
              <a:rPr lang="zh-CN" dirty="0"/>
              <a:t>样本</a:t>
            </a:r>
            <a:endParaRPr lang="zh-CN" dirty="0"/>
          </a:p>
        </p:txBody>
      </p:sp>
      <p:sp>
        <p:nvSpPr>
          <p:cNvPr id="40" name="TextBox 39"/>
          <p:cNvSpPr txBox="1"/>
          <p:nvPr/>
        </p:nvSpPr>
        <p:spPr>
          <a:xfrm>
            <a:off x="685800" y="1371600"/>
            <a:ext cx="201168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just">
              <a:lnSpc>
                <a:spcPct val="150000"/>
              </a:lnSpc>
            </a:pPr>
            <a:r>
              <a:rPr lang="en-US" sz="1600" kern="100" dirty="0">
                <a:latin typeface="Times New Roman" panose="02020603050405020304" pitchFamily="18" charset="0"/>
                <a:ea typeface="宋体" pitchFamily="2" charset="-122"/>
              </a:rPr>
              <a:t>fer2013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</a:rPr>
              <a:t> </a:t>
            </a:r>
            <a:endParaRPr lang="zh-CN" altLang="en-US" sz="16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3" name="图片 2" descr="sample0_predicted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08505"/>
            <a:ext cx="3526790" cy="4234180"/>
          </a:xfrm>
          <a:prstGeom prst="rect">
            <a:avLst/>
          </a:prstGeom>
        </p:spPr>
      </p:pic>
      <p:pic>
        <p:nvPicPr>
          <p:cNvPr id="6" name="图片 5" descr="sample0_predicte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05000"/>
            <a:ext cx="3306445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200" y="1371600"/>
            <a:ext cx="6096000" cy="3014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>
                <a:sym typeface="+mn-ea"/>
              </a:rPr>
              <a:t>异常因子较高值出现在轮廓边缘处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>
                <a:sym typeface="+mn-ea"/>
              </a:rPr>
              <a:t>深层异常因子的表现显著于浅层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>
                <a:sym typeface="+mn-ea"/>
              </a:rPr>
              <a:t>卷积网络与空间位置的相关性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>
                <a:sym typeface="+mn-ea"/>
              </a:rPr>
              <a:t>训练没有使用数据增强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>
                <a:sym typeface="+mn-ea"/>
              </a:rPr>
              <a:t>对高维建模分布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>
                <a:sym typeface="+mn-ea"/>
              </a:rPr>
              <a:t>如何量化整张图片的不确定性</a:t>
            </a:r>
            <a:endParaRPr lang="zh-CN" altLang="en-US" sz="1400" dirty="0"/>
          </a:p>
          <a:p>
            <a:pPr marL="285750" indent="-285750" algn="just">
              <a:buNone/>
            </a:pPr>
            <a:endParaRPr lang="zh-CN" altLang="en-US" dirty="0"/>
          </a:p>
          <a:p>
            <a:pPr marL="0" indent="0" algn="just">
              <a:buNone/>
            </a:pPr>
            <a:endParaRPr lang="zh-CN" altLang="en-US" dirty="0"/>
          </a:p>
        </p:txBody>
      </p:sp>
      <p:sp>
        <p:nvSpPr>
          <p:cNvPr id="18" name="椭圆形标注 17"/>
          <p:cNvSpPr/>
          <p:nvPr/>
        </p:nvSpPr>
        <p:spPr>
          <a:xfrm>
            <a:off x="79248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0" y="1590675"/>
            <a:ext cx="7615555" cy="36772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91200" y="5410200"/>
            <a:ext cx="546417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《Making Convolutional Networks Shift-Invariant Again》</a:t>
            </a:r>
            <a:endParaRPr lang="en-US" altLang="zh-CN"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152401"/>
            <a:ext cx="9906000" cy="685793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形标注 17"/>
          <p:cNvSpPr/>
          <p:nvPr/>
        </p:nvSpPr>
        <p:spPr>
          <a:xfrm>
            <a:off x="77724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0" y="990600"/>
            <a:ext cx="4924425" cy="49720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346825" y="6172200"/>
            <a:ext cx="416877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"/>
              <a:t>《Why do deep convolutional networks generalize so poorly to</a:t>
            </a:r>
            <a:r>
              <a:rPr lang="en-US" altLang="zh-CN" sz="800"/>
              <a:t> </a:t>
            </a:r>
            <a:r>
              <a:rPr lang="zh-CN" altLang="en-US" sz="800"/>
              <a:t>small image transformations?》</a:t>
            </a:r>
            <a:endParaRPr lang="en-US" altLang="zh-CN" sz="800"/>
          </a:p>
        </p:txBody>
      </p:sp>
      <p:sp>
        <p:nvSpPr>
          <p:cNvPr id="19" name="矩形 18"/>
          <p:cNvSpPr/>
          <p:nvPr/>
        </p:nvSpPr>
        <p:spPr>
          <a:xfrm>
            <a:off x="457200" y="1371600"/>
            <a:ext cx="6096000" cy="3014980"/>
          </a:xfrm>
          <a:prstGeom prst="rect">
            <a:avLst/>
          </a:prstGeom>
        </p:spPr>
        <p:txBody>
          <a:bodyPr>
            <a:spAutoFit/>
          </a:bodyPr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异常因子较高值出现在轮廓边缘处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深层异常因子的表现显著于浅层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卷积网络与空间位置的相关性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训练没有使用数据增强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走向更高维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如何量化整张图片的不确定性</a:t>
            </a:r>
            <a:endParaRPr lang="zh-CN" altLang="en-US" sz="1400" dirty="0"/>
          </a:p>
          <a:p>
            <a:pPr marL="285750" indent="-285750" algn="just">
              <a:buNone/>
            </a:pPr>
            <a:endParaRPr lang="zh-CN" altLang="en-US" dirty="0"/>
          </a:p>
          <a:p>
            <a:pPr marL="0" indent="0" algn="just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152401"/>
            <a:ext cx="9906000" cy="685793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形标注 17"/>
          <p:cNvSpPr/>
          <p:nvPr/>
        </p:nvSpPr>
        <p:spPr>
          <a:xfrm>
            <a:off x="77724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457200" y="1371600"/>
            <a:ext cx="10933430" cy="301498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>
              <a:buFont typeface="Wingdings" panose="05000000000000000000" charset="0"/>
              <a:buChar char=""/>
            </a:pPr>
            <a:r>
              <a:rPr lang="en-US" altLang="zh-CN" sz="1400" dirty="0"/>
              <a:t>Interpretability, Uncertainty, OOD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sz="1400" dirty="0"/>
              <a:t>现有方法对误分类样本，对抗样本和</a:t>
            </a:r>
            <a:r>
              <a:rPr lang="en-US" altLang="zh-CN" sz="1400" dirty="0"/>
              <a:t>OOD</a:t>
            </a:r>
            <a:r>
              <a:rPr lang="zh-CN" altLang="en-US" sz="1400" dirty="0"/>
              <a:t>样本进行分析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卷积网络与空间位置的相关性</a:t>
            </a:r>
            <a:endParaRPr lang="zh-CN" altLang="en-US" sz="1400" dirty="0"/>
          </a:p>
          <a:p>
            <a:pPr marL="0" indent="0" algn="just">
              <a:buFont typeface="Wingdings" panose="05000000000000000000" charset="0"/>
              <a:buNone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建模联合分布</a:t>
            </a:r>
            <a:r>
              <a:rPr lang="en-US" altLang="zh-CN" sz="1400" dirty="0"/>
              <a:t>, </a:t>
            </a:r>
            <a:r>
              <a:rPr lang="zh-CN" altLang="en-US" sz="1400" dirty="0"/>
              <a:t>需要考虑计算和存储的复杂度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可视化高维分布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如何量化整张图片的不确定性</a:t>
            </a:r>
            <a:endParaRPr lang="zh-CN" altLang="en-US" sz="1400" dirty="0"/>
          </a:p>
          <a:p>
            <a:pPr marL="285750" indent="-285750" algn="just">
              <a:buNone/>
            </a:pPr>
            <a:endParaRPr lang="zh-CN" altLang="en-US" dirty="0"/>
          </a:p>
          <a:p>
            <a:pPr marL="0" indent="0" algn="just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152401"/>
            <a:ext cx="9906000" cy="685793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椭圆形标注 17"/>
          <p:cNvSpPr/>
          <p:nvPr/>
        </p:nvSpPr>
        <p:spPr>
          <a:xfrm>
            <a:off x="77724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457200" y="1371600"/>
            <a:ext cx="9677400" cy="187642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>
              <a:buFont typeface="Wingdings" panose="05000000000000000000" charset="0"/>
              <a:buChar char=""/>
            </a:pPr>
            <a:r>
              <a:rPr lang="en-US" altLang="zh-CN" sz="1400" dirty="0"/>
              <a:t>Active Learning</a:t>
            </a:r>
            <a:r>
              <a:rPr lang="zh-CN" altLang="en-US" sz="1400" dirty="0"/>
              <a:t>，</a:t>
            </a:r>
            <a:r>
              <a:rPr lang="en-US" altLang="zh-CN" sz="1400" dirty="0"/>
              <a:t> Reinforcement Learning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Computer Vision</a:t>
            </a:r>
            <a:r>
              <a:rPr lang="en-US" altLang="zh-CN" sz="1400" dirty="0"/>
              <a:t>(object detection</a:t>
            </a:r>
            <a:r>
              <a:rPr lang="zh-CN" altLang="en-US" sz="1400" dirty="0"/>
              <a:t>，</a:t>
            </a:r>
            <a:r>
              <a:rPr lang="en-US" altLang="zh-CN" sz="1400" dirty="0"/>
              <a:t>sementic segmentation</a:t>
            </a:r>
            <a:r>
              <a:rPr lang="zh-CN" altLang="en-US" sz="1400" dirty="0"/>
              <a:t>，</a:t>
            </a:r>
            <a:r>
              <a:rPr lang="en-US" altLang="zh-CN" sz="1400" dirty="0"/>
              <a:t>scene understanding</a:t>
            </a:r>
            <a:r>
              <a:rPr lang="zh-CN" altLang="en-US" sz="1400" dirty="0"/>
              <a:t>，</a:t>
            </a:r>
            <a:r>
              <a:rPr lang="en-US" altLang="zh-CN" sz="1400" dirty="0"/>
              <a:t>human pose estimation)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en-US" altLang="zh-CN" sz="1400" dirty="0">
                <a:sym typeface="+mn-ea"/>
              </a:rPr>
              <a:t>Medical Analysis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"/>
            </a:pPr>
            <a:r>
              <a:rPr lang="zh-CN" altLang="en-US" sz="1400" dirty="0"/>
              <a:t>Natural Language Processing and Text Mining</a:t>
            </a:r>
            <a:endParaRPr lang="zh-CN" altLang="en-US" sz="1400" dirty="0"/>
          </a:p>
          <a:p>
            <a:pPr marL="0" indent="0" algn="just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2209800"/>
            <a:ext cx="25146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948314" y="5971075"/>
            <a:ext cx="1217930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介绍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81000" y="1219200"/>
            <a:ext cx="5210810" cy="1345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just">
              <a:lnSpc>
                <a:spcPts val="246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ym typeface="+mn-ea"/>
              </a:rPr>
              <a:t>两种不确定性</a:t>
            </a:r>
            <a:endParaRPr lang="en-US" altLang="zh-CN" b="1" kern="1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>
              <a:lnSpc>
                <a:spcPts val="2460"/>
              </a:lnSpc>
              <a:spcAft>
                <a:spcPts val="1200"/>
              </a:spcAft>
              <a:buFont typeface="Wingdings" panose="05000000000000000000" charset="0"/>
              <a:buChar char=""/>
            </a:pPr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Aleatoric uncertainty</a:t>
            </a:r>
            <a:r>
              <a:rPr lang="zh-CN" altLang="en-US" kern="100" dirty="0">
                <a:latin typeface="宋体" pitchFamily="2" charset="-122"/>
                <a:ea typeface="宋体" pitchFamily="2" charset="-122"/>
                <a:sym typeface="+mn-ea"/>
              </a:rPr>
              <a:t>：数据的不确定性</a:t>
            </a:r>
            <a:endParaRPr lang="zh-CN" altLang="en-US" kern="100" dirty="0">
              <a:latin typeface="宋体" pitchFamily="2" charset="-122"/>
              <a:ea typeface="宋体" pitchFamily="2" charset="-122"/>
              <a:sym typeface="+mn-ea"/>
            </a:endParaRPr>
          </a:p>
          <a:p>
            <a:pPr marL="742950" lvl="1" indent="-285750" algn="just">
              <a:lnSpc>
                <a:spcPts val="2460"/>
              </a:lnSpc>
              <a:spcAft>
                <a:spcPts val="1200"/>
              </a:spcAft>
              <a:buFont typeface="Wingdings" panose="05000000000000000000" charset="0"/>
              <a:buChar char=""/>
            </a:pPr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Epistemic uncertainty</a:t>
            </a:r>
            <a:r>
              <a:rPr lang="zh-CN" altLang="en-US" kern="100" dirty="0">
                <a:latin typeface="宋体" pitchFamily="2" charset="-122"/>
                <a:ea typeface="宋体" pitchFamily="2" charset="-122"/>
                <a:sym typeface="+mn-ea"/>
              </a:rPr>
              <a:t>：模型的不确定性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0" y="1371600"/>
            <a:ext cx="6448425" cy="469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介绍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81000" y="1219200"/>
            <a:ext cx="10509250" cy="2753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just">
              <a:lnSpc>
                <a:spcPts val="246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根据输入数据的</a:t>
            </a:r>
            <a:r>
              <a:rPr lang="en-US" altLang="zh-CN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domain,</a:t>
            </a:r>
            <a:r>
              <a:rPr lang="zh-CN" altLang="en-US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预测不确定度可以分为三类</a:t>
            </a:r>
            <a:endParaRPr lang="en-US" altLang="zh-CN" kern="1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>
              <a:lnSpc>
                <a:spcPts val="2460"/>
              </a:lnSpc>
              <a:spcAft>
                <a:spcPts val="1200"/>
              </a:spcAft>
              <a:buFont typeface="Wingdings" panose="05000000000000000000" charset="0"/>
              <a:buChar char=""/>
            </a:pPr>
            <a:r>
              <a:rPr lang="en-US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in-domain</a:t>
            </a:r>
            <a:r>
              <a:rPr lang="zh-CN" altLang="en-US" kern="1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  <a:sym typeface="+mn-ea"/>
              </a:rPr>
              <a:t>不确定度：表示与“从训练数据分布一致的分布采样的输入”相关的不确定度</a:t>
            </a:r>
            <a:endParaRPr lang="zh-CN" altLang="en-US" kern="1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>
              <a:lnSpc>
                <a:spcPts val="2460"/>
              </a:lnSpc>
              <a:spcAft>
                <a:spcPts val="1200"/>
              </a:spcAft>
              <a:buFont typeface="Wingdings" panose="05000000000000000000" charset="0"/>
              <a:buChar char=""/>
            </a:pPr>
            <a:endParaRPr lang="zh-CN" altLang="en-US" kern="1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 algn="just">
              <a:lnSpc>
                <a:spcPts val="2460"/>
              </a:lnSpc>
              <a:spcAft>
                <a:spcPts val="1200"/>
              </a:spcAft>
              <a:buFont typeface="Wingdings" panose="05000000000000000000" charset="0"/>
              <a:buChar char=""/>
            </a:pPr>
            <a:r>
              <a:rPr lang="en-US" altLang="zh-CN"/>
              <a:t>domain-shift</a:t>
            </a:r>
            <a:r>
              <a:rPr lang="zh-CN" altLang="en-US"/>
              <a:t>不确定度：表示从一个与训练数据分布有偏移的分布中获得输入的不确定度</a:t>
            </a:r>
            <a:endParaRPr lang="zh-CN" altLang="en-US"/>
          </a:p>
          <a:p>
            <a:pPr marL="742950" lvl="1" indent="-285750" algn="just">
              <a:lnSpc>
                <a:spcPts val="2460"/>
              </a:lnSpc>
              <a:spcAft>
                <a:spcPts val="1200"/>
              </a:spcAft>
              <a:buFont typeface="Wingdings" panose="05000000000000000000" charset="0"/>
              <a:buChar char=""/>
            </a:pPr>
            <a:endParaRPr lang="zh-CN" altLang="en-US"/>
          </a:p>
          <a:p>
            <a:pPr marL="742950" lvl="1" indent="-285750" algn="just">
              <a:lnSpc>
                <a:spcPts val="2460"/>
              </a:lnSpc>
              <a:spcAft>
                <a:spcPts val="1200"/>
              </a:spcAft>
              <a:buFont typeface="Wingdings" panose="05000000000000000000" charset="0"/>
              <a:buChar char=""/>
            </a:pPr>
            <a:r>
              <a:rPr lang="en-US" altLang="zh-CN"/>
              <a:t>out-of-domain</a:t>
            </a:r>
            <a:r>
              <a:rPr lang="zh-CN" altLang="en-US"/>
              <a:t>不确定度</a:t>
            </a:r>
            <a:r>
              <a:rPr lang="en-US" altLang="zh-CN"/>
              <a:t>: 表示来自未知数据子空间的输入相关的不确定度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43" y="486560"/>
            <a:ext cx="8978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</a:rPr>
              <a:t>介绍</a:t>
            </a:r>
            <a:endParaRPr lang="zh-CN" altLang="en-US" sz="2800" b="1" dirty="0">
              <a:solidFill>
                <a:schemeClr val="tx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228600" y="1295400"/>
            <a:ext cx="9396095" cy="2515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贝叶斯方法（</a:t>
            </a:r>
            <a:r>
              <a:rPr lang="en-US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Bayesian methods</a:t>
            </a:r>
            <a:r>
              <a:rPr lang="zh-CN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zh-CN" altLang="zh-CN" sz="15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</a:t>
            </a:r>
            <a:r>
              <a:rPr altLang="zh-CN" sz="15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在BNN网络中，认为每一个权重不再是某个具体的数值，而是一个概率分布</a:t>
            </a:r>
            <a:endParaRPr altLang="zh-CN" sz="15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集成方法（</a:t>
            </a:r>
            <a:r>
              <a:rPr lang="en-US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Ensemble methods</a:t>
            </a:r>
            <a:r>
              <a:rPr lang="zh-CN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zh-CN" altLang="zh-CN" sz="15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：推理时结合了几个不同的确定性网络的预测。</a:t>
            </a:r>
            <a:endParaRPr lang="en-US" altLang="zh-CN" sz="1500" kern="100" dirty="0">
              <a:effectLst/>
              <a:latin typeface="Times New Roman" panose="02020603050405020304" pitchFamily="18" charset="0"/>
              <a:ea typeface="宋体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单确定性方法（</a:t>
            </a:r>
            <a:r>
              <a:rPr lang="en-US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Single deterministic methods</a:t>
            </a:r>
            <a:r>
              <a:rPr lang="zh-CN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zh-CN" altLang="zh-CN" sz="15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：给出基于确定性网络中单次前向传播的预测。不确定性量化可以通过使用额外的（外部）方法获得，也可以由网络直接预测。</a:t>
            </a:r>
            <a:endParaRPr lang="en-US" altLang="zh-CN" sz="1500" kern="100" dirty="0">
              <a:latin typeface="Times New Roman" panose="02020603050405020304" pitchFamily="18" charset="0"/>
              <a:ea typeface="宋体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测试增强方法（</a:t>
            </a:r>
            <a:r>
              <a:rPr lang="en-US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Test-time augmentation methods</a:t>
            </a:r>
            <a:r>
              <a:rPr lang="zh-CN" altLang="zh-CN" sz="1500" b="1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）</a:t>
            </a:r>
            <a:r>
              <a:rPr lang="zh-CN" altLang="zh-CN" sz="1500" kern="100" dirty="0">
                <a:effectLst/>
                <a:latin typeface="Times New Roman" panose="02020603050405020304" pitchFamily="18" charset="0"/>
                <a:ea typeface="宋体" pitchFamily="2" charset="-122"/>
              </a:rPr>
              <a:t>：基于单个确定性网络的预测，但在测试时增强输入数据，以生成几个预测，用于评估预测的确定性。</a:t>
            </a:r>
            <a:endParaRPr lang="zh-CN" altLang="zh-CN" sz="1500" b="1" kern="1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6301">
        <p159:morph option="byObject"/>
      </p:transition>
    </mc:Choice>
    <mc:Fallback>
      <p:transition spd="med" advTm="1630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4543" y="486560"/>
            <a:ext cx="8978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</a:rPr>
              <a:t>介绍</a:t>
            </a:r>
            <a:endParaRPr lang="zh-CN" altLang="en-US" sz="2800" b="1" dirty="0">
              <a:solidFill>
                <a:schemeClr val="tx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905000"/>
            <a:ext cx="8086725" cy="3895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16301">
        <p159:morph option="byObject"/>
      </p:transition>
    </mc:Choice>
    <mc:Fallback>
      <p:transition spd="med" advTm="1630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7"/>
          <p:cNvSpPr txBox="1"/>
          <p:nvPr/>
        </p:nvSpPr>
        <p:spPr>
          <a:xfrm>
            <a:off x="381000" y="1371453"/>
            <a:ext cx="632789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n-lt"/>
                <a:ea typeface="宋体" pitchFamily="2" charset="-122"/>
                <a:cs typeface="+mn-lt"/>
              </a:rPr>
              <a:t>对每个神经元构建分布</a:t>
            </a:r>
            <a:r>
              <a:rPr lang="en-US" altLang="zh-CN" sz="1600" kern="100" dirty="0">
                <a:latin typeface="+mn-lt"/>
                <a:ea typeface="宋体" pitchFamily="2" charset="-122"/>
                <a:cs typeface="+mn-lt"/>
              </a:rPr>
              <a:t>(KDE)</a:t>
            </a:r>
            <a:endParaRPr lang="en-US" altLang="zh-CN" sz="1600" kern="100" dirty="0">
              <a:latin typeface="+mn-lt"/>
              <a:ea typeface="宋体" pitchFamily="2" charset="-122"/>
              <a:cs typeface="+mn-lt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kern="100" dirty="0">
              <a:latin typeface="+mn-lt"/>
              <a:ea typeface="宋体" pitchFamily="2" charset="-122"/>
              <a:cs typeface="+mn-lt"/>
            </a:endParaRPr>
          </a:p>
          <a:p>
            <a:pPr marL="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n-lt"/>
                <a:ea typeface="宋体" pitchFamily="2" charset="-122"/>
                <a:cs typeface="+mn-lt"/>
                <a:sym typeface="+mn-ea"/>
              </a:rPr>
              <a:t>计算异常因子 </a:t>
            </a:r>
            <a:r>
              <a:rPr lang="en-US" altLang="zh-CN" sz="1600" kern="100" dirty="0">
                <a:latin typeface="+mn-lt"/>
                <a:ea typeface="宋体" pitchFamily="2" charset="-122"/>
                <a:cs typeface="+mn-lt"/>
                <a:sym typeface="+mn-ea"/>
              </a:rPr>
              <a:t>Anomaly Factor</a:t>
            </a:r>
            <a:endParaRPr lang="en-US" altLang="zh-CN" sz="1600" kern="100" dirty="0">
              <a:latin typeface="+mn-lt"/>
              <a:ea typeface="宋体" pitchFamily="2" charset="-122"/>
              <a:cs typeface="+mn-lt"/>
              <a:sym typeface="+mn-ea"/>
            </a:endParaRPr>
          </a:p>
          <a:p>
            <a:pPr marL="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kern="100" dirty="0">
              <a:latin typeface="+mn-lt"/>
              <a:ea typeface="宋体" pitchFamily="2" charset="-122"/>
              <a:cs typeface="+mn-lt"/>
              <a:sym typeface="+mn-ea"/>
            </a:endParaRPr>
          </a:p>
          <a:p>
            <a:pPr marL="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+mn-lt"/>
                <a:ea typeface="宋体" pitchFamily="2" charset="-122"/>
                <a:cs typeface="+mn-lt"/>
                <a:sym typeface="+mn-ea"/>
              </a:rPr>
              <a:t>量化</a:t>
            </a:r>
            <a:r>
              <a:rPr lang="en-US" altLang="zh-CN" sz="1600" kern="100" dirty="0">
                <a:latin typeface="+mn-lt"/>
                <a:ea typeface="宋体" pitchFamily="2" charset="-122"/>
                <a:cs typeface="+mn-lt"/>
                <a:sym typeface="+mn-ea"/>
              </a:rPr>
              <a:t>uncertainty</a:t>
            </a:r>
            <a:endParaRPr lang="en-US" altLang="zh-CN" sz="1600" b="1" kern="100" dirty="0">
              <a:latin typeface="Times New Roman" panose="02020603050405020304" pitchFamily="18" charset="0"/>
              <a:ea typeface="宋体" pitchFamily="2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600" b="1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543" y="486560"/>
            <a:ext cx="897890" cy="521970"/>
          </a:xfrm>
          <a:prstGeom prst="rect">
            <a:avLst/>
          </a:prstGeom>
        </p:spPr>
        <p:txBody>
          <a:bodyPr wrap="none">
            <a:spAutoFit/>
          </a:bodyPr>
          <a:p>
            <a:pPr defTabSz="914400">
              <a:defRPr/>
            </a:pPr>
            <a:r>
              <a:rPr lang="zh-CN" altLang="en-US" sz="2800" b="1" dirty="0">
                <a:solidFill>
                  <a:schemeClr val="tx1"/>
                </a:solidFill>
                <a:latin typeface="微软雅黑" charset="-122"/>
                <a:ea typeface="微软雅黑" charset="-122"/>
                <a:cs typeface="微软雅黑" charset="-122"/>
              </a:rPr>
              <a:t>方法</a:t>
            </a:r>
            <a:endParaRPr lang="zh-CN" altLang="en-US" sz="2800" b="1" dirty="0">
              <a:solidFill>
                <a:schemeClr val="tx1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21" name="图片 20" descr="cn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0" y="2590800"/>
            <a:ext cx="5943600" cy="24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99824">
        <p159:morph option="byObject"/>
      </p:transition>
    </mc:Choice>
    <mc:Fallback>
      <p:transition spd="med" advTm="9982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2003" y="501165"/>
            <a:ext cx="897890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>
              <a:defRPr/>
            </a:pPr>
            <a:r>
              <a:rPr lang="zh-CN" altLang="en-US" sz="2800" b="1" dirty="0">
                <a:latin typeface="微软雅黑" charset="-122"/>
                <a:ea typeface="微软雅黑" charset="-122"/>
                <a:cs typeface="微软雅黑" charset="-122"/>
                <a:sym typeface="+mn-ea"/>
              </a:rPr>
              <a:t>方法</a:t>
            </a:r>
            <a:endParaRPr lang="zh-CN" altLang="en-US" sz="2800" b="1" dirty="0">
              <a:solidFill>
                <a:schemeClr val="tx1"/>
              </a:solidFill>
              <a:latin typeface="微软雅黑" charset="-122"/>
              <a:ea typeface="微软雅黑" charset="-122"/>
              <a:cs typeface="微软雅黑" charset="-122"/>
            </a:endParaRPr>
          </a:p>
          <a:p>
            <a:pPr defTabSz="914400">
              <a:defRPr/>
            </a:pPr>
            <a:endParaRPr lang="zh-CN" altLang="en-US" sz="2800" b="1" dirty="0">
              <a:solidFill>
                <a:srgbClr val="09397E"/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1" name="TextBox 27"/>
          <p:cNvSpPr txBox="1"/>
          <p:nvPr/>
        </p:nvSpPr>
        <p:spPr>
          <a:xfrm>
            <a:off x="533400" y="1447800"/>
            <a:ext cx="6938010" cy="353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计算异常因子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: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《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Anomaly Detection Using Local Kernel Density Estimation and Context-Based Regression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》</a:t>
            </a:r>
            <a:endParaRPr lang="zh-CN" altLang="en-US" sz="1600" kern="100" dirty="0">
              <a:latin typeface="Times New Roman" panose="02020603050405020304" pitchFamily="18" charset="0"/>
              <a:ea typeface="宋体" pitchFamily="2" charset="-122"/>
              <a:sym typeface="+mn-ea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1600" kern="100" dirty="0">
                <a:highlight>
                  <a:srgbClr val="FF0000"/>
                </a:highlight>
                <a:latin typeface="Times New Roman" panose="02020603050405020304" pitchFamily="18" charset="0"/>
                <a:ea typeface="宋体" pitchFamily="2" charset="-122"/>
                <a:sym typeface="+mn-ea"/>
              </a:rPr>
              <a:t> local density-based anomaly detection methods</a:t>
            </a:r>
            <a:endParaRPr lang="en-US" altLang="zh-CN" sz="1600" kern="100" dirty="0">
              <a:highlight>
                <a:srgbClr val="FF0000"/>
              </a:highlight>
              <a:latin typeface="Times New Roman" panose="02020603050405020304" pitchFamily="18" charset="0"/>
              <a:ea typeface="宋体" pitchFamily="2" charset="-122"/>
              <a:sym typeface="+mn-ea"/>
            </a:endParaRPr>
          </a:p>
          <a:p>
            <a:pPr lvl="2" algn="just">
              <a:lnSpc>
                <a:spcPct val="200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Step1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：根据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itchFamily="2" charset="-122"/>
                <a:sym typeface="+mn-ea"/>
              </a:rPr>
              <a:t>kde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计算该测试点对应的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pdf</a:t>
            </a:r>
            <a:r>
              <a:rPr lang="zh-CN" altLang="en-US" sz="16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itchFamily="2" charset="-122"/>
                <a:sym typeface="+mn-ea"/>
              </a:rPr>
              <a:t>（</a:t>
            </a:r>
            <a:r>
              <a:rPr lang="en-US" altLang="zh-CN" sz="1600" kern="1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itchFamily="2" charset="-122"/>
                <a:sym typeface="+mn-ea"/>
              </a:rPr>
              <a:t>kde</a:t>
            </a:r>
            <a:r>
              <a:rPr lang="zh-CN" altLang="en-US" sz="16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itchFamily="2" charset="-122"/>
                <a:sym typeface="+mn-ea"/>
              </a:rPr>
              <a:t>）</a:t>
            </a:r>
            <a:endParaRPr lang="en-US" altLang="zh-CN" sz="16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lvl="2" algn="just">
              <a:lnSpc>
                <a:spcPct val="200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Step2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：计算得到与该测试点距离最近的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k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个近邻训练样本点</a:t>
            </a:r>
            <a:endParaRPr lang="en-US" altLang="zh-CN" sz="1600" kern="100" dirty="0">
              <a:latin typeface="Times New Roman" panose="02020603050405020304" pitchFamily="18" charset="0"/>
              <a:ea typeface="宋体" pitchFamily="2" charset="-122"/>
            </a:endParaRPr>
          </a:p>
          <a:p>
            <a:pPr lvl="2" algn="just">
              <a:lnSpc>
                <a:spcPct val="200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Step3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：</a:t>
            </a:r>
            <a:r>
              <a:rPr lang="zh-CN" altLang="en-US" sz="1600" u="sng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加权（根据距离）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计算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k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个邻居点的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pdf</a:t>
            </a:r>
            <a:r>
              <a:rPr lang="zh-CN" altLang="en-US" sz="16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itchFamily="2" charset="-122"/>
                <a:sym typeface="+mn-ea"/>
              </a:rPr>
              <a:t>（</a:t>
            </a:r>
            <a:r>
              <a:rPr lang="en-US" altLang="zh-CN" sz="1600" kern="1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itchFamily="2" charset="-122"/>
                <a:sym typeface="+mn-ea"/>
              </a:rPr>
              <a:t>wde</a:t>
            </a:r>
            <a:r>
              <a:rPr lang="zh-CN" altLang="en-US" sz="16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宋体" pitchFamily="2" charset="-122"/>
                <a:sym typeface="+mn-ea"/>
              </a:rPr>
              <a:t>）</a:t>
            </a:r>
            <a:endParaRPr lang="en-US" altLang="zh-CN" sz="16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宋体" pitchFamily="2" charset="-122"/>
            </a:endParaRPr>
          </a:p>
          <a:p>
            <a:pPr lvl="2" algn="just">
              <a:lnSpc>
                <a:spcPct val="200000"/>
              </a:lnSpc>
            </a:pP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Step4</a:t>
            </a:r>
            <a:r>
              <a:rPr lang="zh-CN" altLang="en-US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：计算异常因子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  WAP = 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itchFamily="2" charset="-122"/>
                <a:sym typeface="+mn-ea"/>
              </a:rPr>
              <a:t>wde</a:t>
            </a:r>
            <a:r>
              <a:rPr lang="en-US" altLang="zh-CN" sz="1600" kern="100" dirty="0">
                <a:latin typeface="Times New Roman" panose="02020603050405020304" pitchFamily="18" charset="0"/>
                <a:ea typeface="宋体" pitchFamily="2" charset="-122"/>
                <a:sym typeface="+mn-ea"/>
              </a:rPr>
              <a:t>/</a:t>
            </a:r>
            <a:r>
              <a:rPr lang="en-US" altLang="zh-CN" sz="1600" kern="100" dirty="0" err="1">
                <a:latin typeface="Times New Roman" panose="02020603050405020304" pitchFamily="18" charset="0"/>
                <a:ea typeface="宋体" pitchFamily="2" charset="-122"/>
                <a:sym typeface="+mn-ea"/>
              </a:rPr>
              <a:t>kde</a:t>
            </a:r>
            <a:endParaRPr lang="en-US" altLang="zh-CN" sz="1600" kern="100" dirty="0">
              <a:latin typeface="Times New Roman" panose="02020603050405020304" pitchFamily="18" charset="0"/>
              <a:ea typeface="宋体" pitchFamily="2" charset="-122"/>
            </a:endParaRPr>
          </a:p>
          <a:p>
            <a:pPr marL="0" lvl="0" indent="0" algn="just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600" kern="100" dirty="0">
              <a:latin typeface="Times New Roman" panose="02020603050405020304" pitchFamily="18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1371600"/>
            <a:ext cx="3075940" cy="1852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587115"/>
            <a:ext cx="4128135" cy="2780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796155"/>
            <a:ext cx="3362325" cy="1571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577080"/>
            <a:ext cx="3267075" cy="2009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advTm="99824">
        <p159:morph option="byObject"/>
      </p:transition>
    </mc:Choice>
    <mc:Fallback>
      <p:transition spd="med" advTm="9982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219200"/>
            <a:ext cx="6096000" cy="3384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zh-CN" dirty="0"/>
              <a:t>实验设置</a:t>
            </a:r>
            <a:endParaRPr lang="zh-CN" dirty="0"/>
          </a:p>
          <a:p>
            <a:pPr marL="285750" indent="-285750" algn="just">
              <a:buFont typeface="Wingdings" panose="05000000000000000000" charset="0"/>
              <a:buChar char="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r>
              <a:rPr lang="en-US" altLang="zh-CN" sz="1400" dirty="0"/>
              <a:t>vgg19</a:t>
            </a:r>
            <a:r>
              <a:rPr lang="zh-CN" altLang="en-US" sz="1400" dirty="0"/>
              <a:t>模型</a:t>
            </a:r>
            <a:r>
              <a:rPr lang="en-US" altLang="zh-CN" sz="1400" dirty="0"/>
              <a:t>, </a:t>
            </a:r>
            <a:r>
              <a:rPr lang="zh-CN" altLang="en-US" sz="1400" dirty="0"/>
              <a:t>观察['features.0', 'features.23', 'features.49']</a:t>
            </a:r>
            <a:endParaRPr lang="zh-CN" altLang="en-US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r>
              <a:rPr lang="en-US" altLang="zh-CN" sz="1400" dirty="0"/>
              <a:t>cifar10数据集由6万张32*32的彩色图片组成，一共有10个类别。每个类别6000张图片。其中有5万张训练图片及1万张测试图片# 数据集由6万张32*32的彩色图片组成，一共有10个类别。每个类别6000张图片。其中有5万张训练图片及1万张测试图片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r>
              <a:rPr lang="en-US" altLang="zh-CN" sz="1400" dirty="0"/>
              <a:t>fer2013数据集由35886张人脸不同表情图片组成，其中训练集28708张，验证集和测试集各3589张,每张图片的大小是48*48像素大小,train数据集表情分为7种：0 anger 3995； 1 disgust 436； 2 fear 4097； 3 happy 7215；4 normal 4965； 5 sad 4830；6 surprise 3171</a:t>
            </a: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endParaRPr lang="en-US" altLang="zh-CN" sz="1400" dirty="0"/>
          </a:p>
          <a:p>
            <a:pPr marL="285750" indent="-285750" algn="just">
              <a:buFont typeface="Wingdings" panose="05000000000000000000" charset="0"/>
              <a:buChar char=""/>
            </a:pPr>
            <a:r>
              <a:rPr lang="zh-CN" altLang="en-US" sz="1400" dirty="0">
                <a:sym typeface="+mn-ea"/>
              </a:rPr>
              <a:t>攻击算法</a:t>
            </a:r>
            <a:r>
              <a:rPr lang="en-US" altLang="zh-CN" sz="1400" dirty="0">
                <a:sym typeface="+mn-ea"/>
              </a:rPr>
              <a:t>: fast gradient sign method(FGSM)</a:t>
            </a:r>
            <a:endParaRPr lang="en-US" altLang="zh-CN" sz="1400" dirty="0"/>
          </a:p>
        </p:txBody>
      </p:sp>
      <p:sp>
        <p:nvSpPr>
          <p:cNvPr id="18" name="椭圆形标注 17"/>
          <p:cNvSpPr/>
          <p:nvPr/>
        </p:nvSpPr>
        <p:spPr>
          <a:xfrm>
            <a:off x="7924800" y="2209800"/>
            <a:ext cx="1524000" cy="2209800"/>
          </a:xfrm>
          <a:prstGeom prst="wedgeEllipse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0" name="动作按钮: 帮助 19"/>
          <p:cNvSpPr/>
          <p:nvPr/>
        </p:nvSpPr>
        <p:spPr>
          <a:xfrm>
            <a:off x="7620000" y="3375660"/>
            <a:ext cx="1043940" cy="1043940"/>
          </a:xfrm>
          <a:prstGeom prst="actionButtonHelp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sp>
        <p:nvSpPr>
          <p:cNvPr id="21" name="圆角矩形标注 20"/>
          <p:cNvSpPr/>
          <p:nvPr/>
        </p:nvSpPr>
        <p:spPr>
          <a:xfrm>
            <a:off x="2895600" y="2590800"/>
            <a:ext cx="5867400" cy="1143000"/>
          </a:xfrm>
          <a:prstGeom prst="wedgeRoundRectCallout">
            <a:avLst/>
          </a:prstGeom>
        </p:spPr>
        <p:txBody>
          <a:bodyPr wrap="none">
            <a:spAutoFit/>
          </a:bodyPr>
          <a:lstStyle/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0" y="914400"/>
            <a:ext cx="3752850" cy="5596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my-tutor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Helvetica"/>
        <a:ea typeface="微软雅黑"/>
        <a:cs typeface=""/>
      </a:majorFont>
      <a:minorFont>
        <a:latin typeface="Cambria"/>
        <a:ea typeface="微软雅黑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  <a:lnDef>
      <a:spPr>
        <a:ln w="25400">
          <a:solidFill>
            <a:srgbClr val="FF0000"/>
          </a:solidFill>
          <a:headEnd type="stealth" w="lg" len="med"/>
          <a:tailEnd type="none" w="lg" len="med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my-tutorial</Template>
  <TotalTime>0</TotalTime>
  <Words>2652</Words>
  <Application>WPS 演示</Application>
  <PresentationFormat>宽屏</PresentationFormat>
  <Paragraphs>216</Paragraphs>
  <Slides>26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7" baseType="lpstr">
      <vt:lpstr>Arial</vt:lpstr>
      <vt:lpstr>宋体</vt:lpstr>
      <vt:lpstr>Wingdings</vt:lpstr>
      <vt:lpstr>Nimbus Roman No9 L</vt:lpstr>
      <vt:lpstr>Cambria</vt:lpstr>
      <vt:lpstr>Caladea</vt:lpstr>
      <vt:lpstr>Calibri</vt:lpstr>
      <vt:lpstr>Wingdings 3</vt:lpstr>
      <vt:lpstr>Wingdings 3</vt:lpstr>
      <vt:lpstr>华文楷体</vt:lpstr>
      <vt:lpstr>Droid Sans Fallback</vt:lpstr>
      <vt:lpstr>Times New Roman</vt:lpstr>
      <vt:lpstr>DejaVu Sans</vt:lpstr>
      <vt:lpstr>Wingdings</vt:lpstr>
      <vt:lpstr>微软雅黑</vt:lpstr>
      <vt:lpstr>宋体</vt:lpstr>
      <vt:lpstr>Arial Unicode MS</vt:lpstr>
      <vt:lpstr>Helvetica</vt:lpstr>
      <vt:lpstr>Comfortaa Light</vt:lpstr>
      <vt:lpstr>微软雅黑</vt:lpstr>
      <vt:lpstr>my-tutorial</vt:lpstr>
      <vt:lpstr>基于单个神经元分布建模的不确定性分析</vt:lpstr>
      <vt:lpstr>介绍</vt:lpstr>
      <vt:lpstr>介绍</vt:lpstr>
      <vt:lpstr>介绍</vt:lpstr>
      <vt:lpstr>PowerPoint 演示文稿</vt:lpstr>
      <vt:lpstr>PowerPoint 演示文稿</vt:lpstr>
      <vt:lpstr>PowerPoint 演示文稿</vt:lpstr>
      <vt:lpstr>PowerPoint 演示文稿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实验</vt:lpstr>
      <vt:lpstr>总结</vt:lpstr>
      <vt:lpstr>总结</vt:lpstr>
      <vt:lpstr>总结</vt:lpstr>
      <vt:lpstr>总结</vt:lpstr>
      <vt:lpstr>PowerPoint 演示文稿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buyizhiyou</cp:lastModifiedBy>
  <cp:revision>3481</cp:revision>
  <dcterms:created xsi:type="dcterms:W3CDTF">2023-09-10T01:24:48Z</dcterms:created>
  <dcterms:modified xsi:type="dcterms:W3CDTF">2023-09-10T01:24:48Z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2052-11.1.0.11664</vt:lpwstr>
  </property>
  <property fmtid="{D5CDD505-2E9C-101B-9397-08002B2CF9AE}" pid="3" name="ICV">
    <vt:lpwstr/>
  </property>
</Properties>
</file>